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7"/>
  </p:notesMasterIdLst>
  <p:handoutMasterIdLst>
    <p:handoutMasterId r:id="rId18"/>
  </p:handoutMasterIdLst>
  <p:sldIdLst>
    <p:sldId id="256" r:id="rId2"/>
    <p:sldId id="257" r:id="rId3"/>
    <p:sldId id="401" r:id="rId4"/>
    <p:sldId id="450" r:id="rId5"/>
    <p:sldId id="452" r:id="rId6"/>
    <p:sldId id="453" r:id="rId7"/>
    <p:sldId id="454" r:id="rId8"/>
    <p:sldId id="455" r:id="rId9"/>
    <p:sldId id="456" r:id="rId10"/>
    <p:sldId id="418" r:id="rId11"/>
    <p:sldId id="404" r:id="rId12"/>
    <p:sldId id="420" r:id="rId13"/>
    <p:sldId id="457" r:id="rId14"/>
    <p:sldId id="397" r:id="rId15"/>
    <p:sldId id="313" r:id="rId16"/>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37" autoAdjust="0"/>
  </p:normalViewPr>
  <p:slideViewPr>
    <p:cSldViewPr>
      <p:cViewPr varScale="1">
        <p:scale>
          <a:sx n="57" d="100"/>
          <a:sy n="57" d="100"/>
        </p:scale>
        <p:origin x="734" y="31"/>
      </p:cViewPr>
      <p:guideLst>
        <p:guide orient="horz" pos="2160"/>
        <p:guide pos="2880"/>
      </p:guideLst>
    </p:cSldViewPr>
  </p:slideViewPr>
  <p:notesTextViewPr>
    <p:cViewPr>
      <p:scale>
        <a:sx n="100" d="100"/>
        <a:sy n="100" d="100"/>
      </p:scale>
      <p:origin x="0" y="0"/>
    </p:cViewPr>
  </p:notesTextViewPr>
  <p:notesViewPr>
    <p:cSldViewPr>
      <p:cViewPr varScale="1">
        <p:scale>
          <a:sx n="41" d="100"/>
          <a:sy n="41" d="100"/>
        </p:scale>
        <p:origin x="-2347" y="-77"/>
      </p:cViewPr>
      <p:guideLst>
        <p:guide orient="horz" pos="2141"/>
        <p:guide pos="31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9980" cy="34127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91993" y="0"/>
            <a:ext cx="4279980" cy="341277"/>
          </a:xfrm>
          <a:prstGeom prst="rect">
            <a:avLst/>
          </a:prstGeom>
        </p:spPr>
        <p:txBody>
          <a:bodyPr vert="horz" lIns="91440" tIns="45720" rIns="91440" bIns="45720" rtlCol="0"/>
          <a:lstStyle>
            <a:lvl1pPr algn="r">
              <a:defRPr sz="1200"/>
            </a:lvl1pPr>
          </a:lstStyle>
          <a:p>
            <a:fld id="{EC477ED6-C115-4857-BDB1-69E221096E75}" type="datetimeFigureOut">
              <a:rPr lang="en-US" smtClean="0"/>
              <a:t>11/8/2020</a:t>
            </a:fld>
            <a:endParaRPr lang="en-US"/>
          </a:p>
        </p:txBody>
      </p:sp>
      <p:sp>
        <p:nvSpPr>
          <p:cNvPr id="4" name="Footer Placeholder 3"/>
          <p:cNvSpPr>
            <a:spLocks noGrp="1"/>
          </p:cNvSpPr>
          <p:nvPr>
            <p:ph type="ftr" sz="quarter" idx="2"/>
          </p:nvPr>
        </p:nvSpPr>
        <p:spPr>
          <a:xfrm>
            <a:off x="2" y="6456399"/>
            <a:ext cx="4279980" cy="34127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91993" y="6456399"/>
            <a:ext cx="4279980" cy="341277"/>
          </a:xfrm>
          <a:prstGeom prst="rect">
            <a:avLst/>
          </a:prstGeom>
        </p:spPr>
        <p:txBody>
          <a:bodyPr vert="horz" lIns="91440" tIns="45720" rIns="91440" bIns="45720" rtlCol="0" anchor="b"/>
          <a:lstStyle>
            <a:lvl1pPr algn="r">
              <a:defRPr sz="1200"/>
            </a:lvl1pPr>
          </a:lstStyle>
          <a:p>
            <a:fld id="{D2601A5F-56B7-4669-896A-7A08072CA814}" type="slidenum">
              <a:rPr lang="en-US" smtClean="0"/>
              <a:t>‹#›</a:t>
            </a:fld>
            <a:endParaRPr lang="en-US"/>
          </a:p>
        </p:txBody>
      </p:sp>
    </p:spTree>
    <p:extLst>
      <p:ext uri="{BB962C8B-B14F-4D97-AF65-F5344CB8AC3E}">
        <p14:creationId xmlns:p14="http://schemas.microsoft.com/office/powerpoint/2010/main" val="2552805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8841" cy="33988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593126" y="0"/>
            <a:ext cx="4278841" cy="339884"/>
          </a:xfrm>
          <a:prstGeom prst="rect">
            <a:avLst/>
          </a:prstGeom>
        </p:spPr>
        <p:txBody>
          <a:bodyPr vert="horz" lIns="92446" tIns="46223" rIns="92446" bIns="46223" rtlCol="0"/>
          <a:lstStyle>
            <a:lvl1pPr algn="r">
              <a:defRPr sz="1200"/>
            </a:lvl1pPr>
          </a:lstStyle>
          <a:p>
            <a:fld id="{EB2A62D7-77BB-4A04-9B9A-82ADCCB42813}" type="datetimeFigureOut">
              <a:rPr lang="en-US" smtClean="0"/>
              <a:pPr/>
              <a:t>11/8/2020</a:t>
            </a:fld>
            <a:endParaRPr lang="en-US"/>
          </a:p>
        </p:txBody>
      </p:sp>
      <p:sp>
        <p:nvSpPr>
          <p:cNvPr id="4" name="Slide Image Placeholder 3"/>
          <p:cNvSpPr>
            <a:spLocks noGrp="1" noRot="1" noChangeAspect="1"/>
          </p:cNvSpPr>
          <p:nvPr>
            <p:ph type="sldImg" idx="2"/>
          </p:nvPr>
        </p:nvSpPr>
        <p:spPr>
          <a:xfrm>
            <a:off x="3238500" y="509588"/>
            <a:ext cx="3400425" cy="2549525"/>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87426" y="3228896"/>
            <a:ext cx="7899400" cy="3058954"/>
          </a:xfrm>
          <a:prstGeom prst="rect">
            <a:avLst/>
          </a:prstGeom>
        </p:spPr>
        <p:txBody>
          <a:bodyPr vert="horz" lIns="92446" tIns="46223" rIns="92446" bIns="462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456612"/>
            <a:ext cx="4278841" cy="339884"/>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593126" y="6456612"/>
            <a:ext cx="4278841" cy="339884"/>
          </a:xfrm>
          <a:prstGeom prst="rect">
            <a:avLst/>
          </a:prstGeom>
        </p:spPr>
        <p:txBody>
          <a:bodyPr vert="horz" lIns="92446" tIns="46223" rIns="92446" bIns="46223" rtlCol="0" anchor="b"/>
          <a:lstStyle>
            <a:lvl1pPr algn="r">
              <a:defRPr sz="1200"/>
            </a:lvl1pPr>
          </a:lstStyle>
          <a:p>
            <a:fld id="{00079FCC-63E0-4406-B274-5B1222B09FC9}" type="slidenum">
              <a:rPr lang="en-US" smtClean="0"/>
              <a:pPr/>
              <a:t>‹#›</a:t>
            </a:fld>
            <a:endParaRPr lang="en-US"/>
          </a:p>
        </p:txBody>
      </p:sp>
    </p:spTree>
    <p:extLst>
      <p:ext uri="{BB962C8B-B14F-4D97-AF65-F5344CB8AC3E}">
        <p14:creationId xmlns:p14="http://schemas.microsoft.com/office/powerpoint/2010/main" val="1019505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79FCC-63E0-4406-B274-5B1222B09FC9}" type="slidenum">
              <a:rPr lang="en-US" smtClean="0"/>
              <a:pPr/>
              <a:t>1</a:t>
            </a:fld>
            <a:endParaRPr lang="en-US"/>
          </a:p>
        </p:txBody>
      </p:sp>
    </p:spTree>
    <p:extLst>
      <p:ext uri="{BB962C8B-B14F-4D97-AF65-F5344CB8AC3E}">
        <p14:creationId xmlns:p14="http://schemas.microsoft.com/office/powerpoint/2010/main" val="949225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336" indent="-173336">
              <a:buFont typeface="Arial" panose="020B0604020202020204" pitchFamily="34" charset="0"/>
              <a:buChar char="•"/>
            </a:pPr>
            <a:r>
              <a:rPr lang="en-US" dirty="0"/>
              <a:t>NEAP poorly implemented.</a:t>
            </a:r>
            <a:r>
              <a:rPr lang="en-US" baseline="0" dirty="0"/>
              <a:t> Before then decision making within PPPs viewed environment as obstacle to development</a:t>
            </a:r>
            <a:endParaRPr lang="en-US" dirty="0"/>
          </a:p>
        </p:txBody>
      </p:sp>
      <p:sp>
        <p:nvSpPr>
          <p:cNvPr id="4" name="Slide Number Placeholder 3"/>
          <p:cNvSpPr>
            <a:spLocks noGrp="1"/>
          </p:cNvSpPr>
          <p:nvPr>
            <p:ph type="sldNum" sz="quarter" idx="10"/>
          </p:nvPr>
        </p:nvSpPr>
        <p:spPr/>
        <p:txBody>
          <a:bodyPr/>
          <a:lstStyle/>
          <a:p>
            <a:fld id="{00079FCC-63E0-4406-B274-5B1222B09FC9}" type="slidenum">
              <a:rPr lang="en-US" smtClean="0"/>
              <a:pPr/>
              <a:t>3</a:t>
            </a:fld>
            <a:endParaRPr lang="en-US"/>
          </a:p>
        </p:txBody>
      </p:sp>
    </p:spTree>
    <p:extLst>
      <p:ext uri="{BB962C8B-B14F-4D97-AF65-F5344CB8AC3E}">
        <p14:creationId xmlns:p14="http://schemas.microsoft.com/office/powerpoint/2010/main" val="3887391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336" indent="-173336">
              <a:buFont typeface="Arial" panose="020B0604020202020204" pitchFamily="34" charset="0"/>
              <a:buChar char="•"/>
            </a:pPr>
            <a:r>
              <a:rPr lang="en-US" dirty="0"/>
              <a:t>NEAP poorly implemented.</a:t>
            </a:r>
            <a:r>
              <a:rPr lang="en-US" baseline="0" dirty="0"/>
              <a:t> Before then decision making within PPPs viewed environment as obstacle to development</a:t>
            </a:r>
            <a:endParaRPr lang="en-US" dirty="0"/>
          </a:p>
        </p:txBody>
      </p:sp>
      <p:sp>
        <p:nvSpPr>
          <p:cNvPr id="4" name="Slide Number Placeholder 3"/>
          <p:cNvSpPr>
            <a:spLocks noGrp="1"/>
          </p:cNvSpPr>
          <p:nvPr>
            <p:ph type="sldNum" sz="quarter" idx="10"/>
          </p:nvPr>
        </p:nvSpPr>
        <p:spPr/>
        <p:txBody>
          <a:bodyPr/>
          <a:lstStyle/>
          <a:p>
            <a:fld id="{00079FCC-63E0-4406-B274-5B1222B09FC9}" type="slidenum">
              <a:rPr lang="en-US" smtClean="0"/>
              <a:pPr/>
              <a:t>10</a:t>
            </a:fld>
            <a:endParaRPr lang="en-US"/>
          </a:p>
        </p:txBody>
      </p:sp>
    </p:spTree>
    <p:extLst>
      <p:ext uri="{BB962C8B-B14F-4D97-AF65-F5344CB8AC3E}">
        <p14:creationId xmlns:p14="http://schemas.microsoft.com/office/powerpoint/2010/main" val="3058050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36" indent="-173336">
              <a:buFont typeface="Arial" panose="020B0604020202020204" pitchFamily="34" charset="0"/>
              <a:buChar char="•"/>
            </a:pPr>
            <a:endParaRPr lang="de-DE" baseline="0" dirty="0"/>
          </a:p>
        </p:txBody>
      </p:sp>
      <p:sp>
        <p:nvSpPr>
          <p:cNvPr id="4" name="Slide Number Placeholder 3"/>
          <p:cNvSpPr>
            <a:spLocks noGrp="1"/>
          </p:cNvSpPr>
          <p:nvPr>
            <p:ph type="sldNum" sz="quarter" idx="10"/>
          </p:nvPr>
        </p:nvSpPr>
        <p:spPr/>
        <p:txBody>
          <a:bodyPr/>
          <a:lstStyle/>
          <a:p>
            <a:fld id="{00079FCC-63E0-4406-B274-5B1222B09FC9}" type="slidenum">
              <a:rPr lang="en-US" smtClean="0"/>
              <a:pPr/>
              <a:t>11</a:t>
            </a:fld>
            <a:endParaRPr lang="en-US"/>
          </a:p>
        </p:txBody>
      </p:sp>
    </p:spTree>
    <p:extLst>
      <p:ext uri="{BB962C8B-B14F-4D97-AF65-F5344CB8AC3E}">
        <p14:creationId xmlns:p14="http://schemas.microsoft.com/office/powerpoint/2010/main" val="153325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36" indent="-173336">
              <a:buFont typeface="Arial" panose="020B0604020202020204" pitchFamily="34" charset="0"/>
              <a:buChar char="•"/>
            </a:pPr>
            <a:endParaRPr lang="de-DE" baseline="0" dirty="0"/>
          </a:p>
        </p:txBody>
      </p:sp>
      <p:sp>
        <p:nvSpPr>
          <p:cNvPr id="4" name="Slide Number Placeholder 3"/>
          <p:cNvSpPr>
            <a:spLocks noGrp="1"/>
          </p:cNvSpPr>
          <p:nvPr>
            <p:ph type="sldNum" sz="quarter" idx="10"/>
          </p:nvPr>
        </p:nvSpPr>
        <p:spPr/>
        <p:txBody>
          <a:bodyPr/>
          <a:lstStyle/>
          <a:p>
            <a:fld id="{00079FCC-63E0-4406-B274-5B1222B09FC9}" type="slidenum">
              <a:rPr lang="en-US" smtClean="0"/>
              <a:pPr/>
              <a:t>12</a:t>
            </a:fld>
            <a:endParaRPr lang="en-US"/>
          </a:p>
        </p:txBody>
      </p:sp>
    </p:spTree>
    <p:extLst>
      <p:ext uri="{BB962C8B-B14F-4D97-AF65-F5344CB8AC3E}">
        <p14:creationId xmlns:p14="http://schemas.microsoft.com/office/powerpoint/2010/main" val="1321072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baseline="0" dirty="0"/>
              <a:t>Example of Kinangop wind</a:t>
            </a:r>
          </a:p>
        </p:txBody>
      </p:sp>
      <p:sp>
        <p:nvSpPr>
          <p:cNvPr id="4" name="Slide Number Placeholder 3"/>
          <p:cNvSpPr>
            <a:spLocks noGrp="1"/>
          </p:cNvSpPr>
          <p:nvPr>
            <p:ph type="sldNum" sz="quarter" idx="10"/>
          </p:nvPr>
        </p:nvSpPr>
        <p:spPr/>
        <p:txBody>
          <a:bodyPr/>
          <a:lstStyle/>
          <a:p>
            <a:fld id="{00079FCC-63E0-4406-B274-5B1222B09FC9}" type="slidenum">
              <a:rPr lang="en-US" smtClean="0"/>
              <a:pPr/>
              <a:t>14</a:t>
            </a:fld>
            <a:endParaRPr lang="en-US"/>
          </a:p>
        </p:txBody>
      </p:sp>
    </p:spTree>
    <p:extLst>
      <p:ext uri="{BB962C8B-B14F-4D97-AF65-F5344CB8AC3E}">
        <p14:creationId xmlns:p14="http://schemas.microsoft.com/office/powerpoint/2010/main" val="684066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E2B2771-A24F-43D4-8D92-83DC4074BF52}" type="datetime1">
              <a:rPr lang="en-US" smtClean="0"/>
              <a:pPr/>
              <a:t>11/8/2020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F542BE3-5910-4AE2-AE4F-E09D7813815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538645-EC9F-49DD-9C18-55FA5E82BA73}" type="datetime1">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42BE3-5910-4AE2-AE4F-E09D781381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9C95D19-A517-49AC-9ED9-2E3907AD3547}" type="datetime1">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42BE3-5910-4AE2-AE4F-E09D781381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072390-45A5-4935-93B9-0B3CD854B587}" type="datetime1">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42BE3-5910-4AE2-AE4F-E09D7813815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36F5F17-BFB1-4BA4-BE4F-53DF844B08F3}" type="datetime1">
              <a:rPr lang="en-US" smtClean="0"/>
              <a:pPr/>
              <a:t>11/8/2020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F542BE3-5910-4AE2-AE4F-E09D781381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FA4B1A9-47EA-4A18-B487-5579F0B960BF}" type="datetime1">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42BE3-5910-4AE2-AE4F-E09D7813815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EFD3762-1349-40B2-9CA5-D816953C4704}" type="datetime1">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542BE3-5910-4AE2-AE4F-E09D7813815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4C15139-F069-4E76-8C45-29B070075028}" type="datetime1">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542BE3-5910-4AE2-AE4F-E09D781381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0D412-D939-4B51-BE14-F43428809398}" type="datetime1">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542BE3-5910-4AE2-AE4F-E09D781381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37AA943-0403-4325-8CB3-4CFC10C07184}" type="datetime1">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42BE3-5910-4AE2-AE4F-E09D7813815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C934498-22C2-4512-95D6-B780D3653318}" type="datetime1">
              <a:rPr lang="en-US" smtClean="0"/>
              <a:pPr/>
              <a:t>11/8/2020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F542BE3-5910-4AE2-AE4F-E09D7813815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7A91F6B-3B66-4F61-A83D-4E59F5AAD81F}" type="datetime1">
              <a:rPr lang="en-US" smtClean="0"/>
              <a:pPr/>
              <a:t>11/8/2020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F542BE3-5910-4AE2-AE4F-E09D781381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201" y="130976"/>
            <a:ext cx="8876055" cy="1724863"/>
          </a:xfrm>
        </p:spPr>
        <p:txBody>
          <a:bodyPr>
            <a:normAutofit/>
          </a:bodyPr>
          <a:lstStyle/>
          <a:p>
            <a:pPr algn="ctr"/>
            <a:r>
              <a:rPr lang="en-US" sz="2800" dirty="0" smtClean="0"/>
              <a:t>OVERVIEW OF THE ZAMBIAN ENERGY SECTOR</a:t>
            </a:r>
            <a:endParaRPr lang="en-US" dirty="0"/>
          </a:p>
        </p:txBody>
      </p:sp>
      <p:sp>
        <p:nvSpPr>
          <p:cNvPr id="3" name="Subtitle 2"/>
          <p:cNvSpPr>
            <a:spLocks noGrp="1"/>
          </p:cNvSpPr>
          <p:nvPr>
            <p:ph type="body" idx="1"/>
          </p:nvPr>
        </p:nvSpPr>
        <p:spPr>
          <a:xfrm>
            <a:off x="722313" y="2547938"/>
            <a:ext cx="6428319" cy="2724928"/>
          </a:xfrm>
        </p:spPr>
        <p:txBody>
          <a:bodyPr>
            <a:normAutofit/>
          </a:bodyPr>
          <a:lstStyle/>
          <a:p>
            <a:endParaRPr lang="en-US" dirty="0"/>
          </a:p>
          <a:p>
            <a:endParaRPr lang="en-US" dirty="0"/>
          </a:p>
          <a:p>
            <a:r>
              <a:rPr lang="en-US" dirty="0"/>
              <a:t>	</a:t>
            </a:r>
            <a:r>
              <a:rPr lang="en-US" dirty="0" smtClean="0"/>
              <a:t>MINISTRY OF ENERGY</a:t>
            </a:r>
          </a:p>
          <a:p>
            <a:endParaRPr lang="en-US" dirty="0"/>
          </a:p>
          <a:p>
            <a:pPr algn="ctr"/>
            <a:r>
              <a:rPr lang="en-US" dirty="0" smtClean="0"/>
              <a:t>29</a:t>
            </a:r>
            <a:r>
              <a:rPr lang="en-US" baseline="30000" dirty="0" smtClean="0"/>
              <a:t>TH</a:t>
            </a:r>
            <a:r>
              <a:rPr lang="en-US" dirty="0" smtClean="0"/>
              <a:t> OCTOBER, 2020.</a:t>
            </a:r>
            <a:r>
              <a:rPr lang="en-US" dirty="0"/>
              <a:t>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0633" y="2547938"/>
            <a:ext cx="1916624" cy="143013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0633" y="3932136"/>
            <a:ext cx="1916624" cy="1355927"/>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0633" y="5288064"/>
            <a:ext cx="1916624" cy="1423764"/>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7391" y="5288064"/>
            <a:ext cx="1723993" cy="1438960"/>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61385" y="5288063"/>
            <a:ext cx="1889247" cy="1423765"/>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04890" y="5288062"/>
            <a:ext cx="1607914" cy="1423765"/>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1202" y="5288062"/>
            <a:ext cx="1689101" cy="14237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1143000" y="838200"/>
            <a:ext cx="5486400" cy="838236"/>
          </a:xfrm>
        </p:spPr>
        <p:txBody>
          <a:bodyPr>
            <a:normAutofit fontScale="90000"/>
          </a:bodyPr>
          <a:lstStyle/>
          <a:p>
            <a:pPr algn="ctr"/>
            <a:r>
              <a:rPr lang="en-US" b="1" dirty="0"/>
              <a:t>The Electricity Sub-sector</a:t>
            </a:r>
          </a:p>
        </p:txBody>
      </p:sp>
      <p:sp>
        <p:nvSpPr>
          <p:cNvPr id="2" name="Slide Number Placeholder 1"/>
          <p:cNvSpPr>
            <a:spLocks noGrp="1"/>
          </p:cNvSpPr>
          <p:nvPr>
            <p:ph type="sldNum" sz="quarter" idx="12"/>
          </p:nvPr>
        </p:nvSpPr>
        <p:spPr/>
        <p:txBody>
          <a:bodyPr/>
          <a:lstStyle/>
          <a:p>
            <a:fld id="{4F542BE3-5910-4AE2-AE4F-E09D78138158}" type="slidenum">
              <a:rPr lang="en-US" smtClean="0"/>
              <a:pPr/>
              <a:t>10</a:t>
            </a:fld>
            <a:endParaRPr lang="en-US"/>
          </a:p>
        </p:txBody>
      </p:sp>
      <p:sp>
        <p:nvSpPr>
          <p:cNvPr id="3" name="Content Placeholder 2"/>
          <p:cNvSpPr>
            <a:spLocks noGrp="1"/>
          </p:cNvSpPr>
          <p:nvPr>
            <p:ph sz="quarter" idx="1"/>
          </p:nvPr>
        </p:nvSpPr>
        <p:spPr>
          <a:xfrm>
            <a:off x="685800" y="1981200"/>
            <a:ext cx="7772400" cy="4229100"/>
          </a:xfrm>
        </p:spPr>
        <p:txBody>
          <a:bodyPr>
            <a:normAutofit fontScale="85000" lnSpcReduction="20000"/>
          </a:bodyPr>
          <a:lstStyle/>
          <a:p>
            <a:pPr algn="just"/>
            <a:r>
              <a:rPr lang="en-GB" dirty="0"/>
              <a:t>The installed generation capacity in Zambia is 2,976.3 </a:t>
            </a:r>
            <a:r>
              <a:rPr lang="en-GB" dirty="0" smtClean="0"/>
              <a:t>MW.</a:t>
            </a:r>
          </a:p>
          <a:p>
            <a:pPr algn="just"/>
            <a:endParaRPr lang="en-GB" dirty="0"/>
          </a:p>
          <a:p>
            <a:pPr algn="just"/>
            <a:r>
              <a:rPr lang="en-GB" dirty="0" smtClean="0"/>
              <a:t>The </a:t>
            </a:r>
            <a:r>
              <a:rPr lang="en-GB" dirty="0"/>
              <a:t>installed capacity </a:t>
            </a:r>
            <a:r>
              <a:rPr lang="en-GB" dirty="0" smtClean="0"/>
              <a:t>comprises of 80.45 </a:t>
            </a:r>
            <a:r>
              <a:rPr lang="en-GB" dirty="0"/>
              <a:t>percent of hydro, 10.1 percent of coal, 3.5 percent of heavy fuel oil, 2.8 percent </a:t>
            </a:r>
            <a:r>
              <a:rPr lang="en-GB" dirty="0" smtClean="0"/>
              <a:t>of diesel </a:t>
            </a:r>
            <a:r>
              <a:rPr lang="en-GB" dirty="0"/>
              <a:t>and 3 percent solar </a:t>
            </a:r>
            <a:r>
              <a:rPr lang="en-GB" dirty="0" smtClean="0"/>
              <a:t>PV. </a:t>
            </a:r>
          </a:p>
          <a:p>
            <a:pPr algn="just"/>
            <a:endParaRPr lang="en-GB" dirty="0"/>
          </a:p>
          <a:p>
            <a:pPr algn="just"/>
            <a:r>
              <a:rPr lang="en-GB" dirty="0" smtClean="0"/>
              <a:t>The </a:t>
            </a:r>
            <a:r>
              <a:rPr lang="en-GB" dirty="0"/>
              <a:t>Mining Sector is the </a:t>
            </a:r>
            <a:r>
              <a:rPr lang="en-GB" dirty="0" smtClean="0"/>
              <a:t>largest consumer </a:t>
            </a:r>
            <a:r>
              <a:rPr lang="en-GB" dirty="0"/>
              <a:t>of electricity with an estimated 51.1 percent while the consumption for </a:t>
            </a:r>
            <a:r>
              <a:rPr lang="en-GB" dirty="0" smtClean="0"/>
              <a:t>the domestic </a:t>
            </a:r>
            <a:r>
              <a:rPr lang="en-GB" dirty="0"/>
              <a:t>sector stands at 33.16 percent</a:t>
            </a:r>
            <a:r>
              <a:rPr lang="en-GB" dirty="0" smtClean="0"/>
              <a:t>.</a:t>
            </a:r>
          </a:p>
          <a:p>
            <a:pPr algn="just"/>
            <a:endParaRPr lang="en-ZA" dirty="0"/>
          </a:p>
          <a:p>
            <a:pPr algn="just"/>
            <a:r>
              <a:rPr lang="en-GB" dirty="0"/>
              <a:t>At household level, an estimated 67.3 percent of households in urban areas and about </a:t>
            </a:r>
            <a:r>
              <a:rPr lang="en-GB" dirty="0" smtClean="0"/>
              <a:t>4.4 percent </a:t>
            </a:r>
            <a:r>
              <a:rPr lang="en-GB" dirty="0"/>
              <a:t>of households in rural areas have access to electricity, translating into 31.4 percent </a:t>
            </a:r>
            <a:r>
              <a:rPr lang="en-GB" dirty="0" smtClean="0"/>
              <a:t>at national </a:t>
            </a:r>
            <a:r>
              <a:rPr lang="en-GB" dirty="0"/>
              <a:t>level.</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457200"/>
            <a:ext cx="1981200"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1100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919" y="6866"/>
            <a:ext cx="7772400" cy="688016"/>
          </a:xfrm>
        </p:spPr>
        <p:txBody>
          <a:bodyPr>
            <a:noAutofit/>
          </a:bodyPr>
          <a:lstStyle/>
          <a:p>
            <a:pPr algn="ctr"/>
            <a:r>
              <a:rPr lang="en-GB" sz="3200" dirty="0"/>
              <a:t>Rural Electrification Programme</a:t>
            </a:r>
          </a:p>
        </p:txBody>
      </p:sp>
      <p:sp>
        <p:nvSpPr>
          <p:cNvPr id="3" name="Slide Number Placeholder 2"/>
          <p:cNvSpPr>
            <a:spLocks noGrp="1"/>
          </p:cNvSpPr>
          <p:nvPr>
            <p:ph type="sldNum" sz="quarter" idx="12"/>
          </p:nvPr>
        </p:nvSpPr>
        <p:spPr/>
        <p:txBody>
          <a:bodyPr/>
          <a:lstStyle/>
          <a:p>
            <a:fld id="{4F542BE3-5910-4AE2-AE4F-E09D78138158}" type="slidenum">
              <a:rPr lang="en-US" smtClean="0"/>
              <a:pPr/>
              <a:t>11</a:t>
            </a:fld>
            <a:endParaRPr lang="en-US"/>
          </a:p>
        </p:txBody>
      </p:sp>
      <p:sp>
        <p:nvSpPr>
          <p:cNvPr id="6" name="Content Placeholder 5"/>
          <p:cNvSpPr>
            <a:spLocks noGrp="1"/>
          </p:cNvSpPr>
          <p:nvPr>
            <p:ph sz="quarter" idx="1"/>
          </p:nvPr>
        </p:nvSpPr>
        <p:spPr>
          <a:xfrm>
            <a:off x="557713" y="533400"/>
            <a:ext cx="8019606" cy="3560928"/>
          </a:xfrm>
        </p:spPr>
        <p:txBody>
          <a:bodyPr>
            <a:noAutofit/>
          </a:bodyPr>
          <a:lstStyle/>
          <a:p>
            <a:pPr algn="just"/>
            <a:r>
              <a:rPr lang="en-US" sz="2800" i="1" dirty="0"/>
              <a:t> </a:t>
            </a:r>
            <a:r>
              <a:rPr lang="en-US" dirty="0"/>
              <a:t>At the moment, access to electricity in rural </a:t>
            </a:r>
            <a:r>
              <a:rPr lang="en-US" dirty="0" smtClean="0"/>
              <a:t>stands at about 8%. To </a:t>
            </a:r>
            <a:r>
              <a:rPr lang="en-US" dirty="0"/>
              <a:t>increase access to electricity, the Ministry has done the following:</a:t>
            </a:r>
          </a:p>
          <a:p>
            <a:pPr marL="788670" lvl="1" indent="-514350" algn="just">
              <a:buFont typeface="+mj-lt"/>
              <a:buAutoNum type="arabicPeriod"/>
            </a:pPr>
            <a:r>
              <a:rPr lang="en-GB" dirty="0"/>
              <a:t>Set up the Rural Electrification Authority (REA)</a:t>
            </a:r>
            <a:endParaRPr lang="en-US" dirty="0"/>
          </a:p>
          <a:p>
            <a:pPr marL="788670" lvl="1" indent="-514350" algn="just">
              <a:buFont typeface="+mj-lt"/>
              <a:buAutoNum type="arabicPeriod"/>
            </a:pPr>
            <a:r>
              <a:rPr lang="en-GB" dirty="0"/>
              <a:t>Developed a Rural Electrification Master Plan (REMP, 2008 -2030) </a:t>
            </a:r>
            <a:endParaRPr lang="en-GB" dirty="0" smtClean="0"/>
          </a:p>
          <a:p>
            <a:pPr marL="788670" lvl="1" indent="-514350" algn="just">
              <a:buFont typeface="+mj-lt"/>
              <a:buAutoNum type="arabicPeriod"/>
            </a:pPr>
            <a:r>
              <a:rPr lang="en-US" dirty="0" smtClean="0"/>
              <a:t>Introduced mini grid regulations.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7543" y="5638800"/>
            <a:ext cx="3200400" cy="1028700"/>
          </a:xfrm>
          <a:prstGeom prst="roundRect">
            <a:avLst>
              <a:gd name="adj" fmla="val 8594"/>
            </a:avLst>
          </a:prstGeom>
          <a:solidFill>
            <a:srgbClr val="FFFFFF">
              <a:shade val="85000"/>
            </a:srgbClr>
          </a:solidFill>
          <a:ln>
            <a:solidFill>
              <a:schemeClr val="accent1">
                <a:lumMod val="40000"/>
                <a:lumOff val="60000"/>
              </a:schemeClr>
            </a:solidFill>
          </a:ln>
          <a:effectLst>
            <a:reflection blurRad="12700" stA="38000" endPos="28000" dist="5000" dir="5400000" sy="-100000" algn="bl" rotWithShape="0"/>
          </a:effec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600" y="5486400"/>
            <a:ext cx="3261643" cy="1141450"/>
          </a:xfrm>
          <a:prstGeom prst="rect">
            <a:avLst/>
          </a:prstGeom>
        </p:spPr>
      </p:pic>
    </p:spTree>
    <p:extLst>
      <p:ext uri="{BB962C8B-B14F-4D97-AF65-F5344CB8AC3E}">
        <p14:creationId xmlns:p14="http://schemas.microsoft.com/office/powerpoint/2010/main" val="238325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919" y="152400"/>
            <a:ext cx="7772400" cy="688016"/>
          </a:xfrm>
        </p:spPr>
        <p:txBody>
          <a:bodyPr>
            <a:noAutofit/>
          </a:bodyPr>
          <a:lstStyle/>
          <a:p>
            <a:pPr algn="ctr"/>
            <a:r>
              <a:rPr lang="en-GB" sz="3200" dirty="0"/>
              <a:t>Electricity Tariffs</a:t>
            </a:r>
          </a:p>
        </p:txBody>
      </p:sp>
      <p:sp>
        <p:nvSpPr>
          <p:cNvPr id="3" name="Slide Number Placeholder 2"/>
          <p:cNvSpPr>
            <a:spLocks noGrp="1"/>
          </p:cNvSpPr>
          <p:nvPr>
            <p:ph type="sldNum" sz="quarter" idx="12"/>
          </p:nvPr>
        </p:nvSpPr>
        <p:spPr/>
        <p:txBody>
          <a:bodyPr/>
          <a:lstStyle/>
          <a:p>
            <a:fld id="{4F542BE3-5910-4AE2-AE4F-E09D78138158}" type="slidenum">
              <a:rPr lang="en-US" smtClean="0"/>
              <a:pPr/>
              <a:t>12</a:t>
            </a:fld>
            <a:endParaRPr lang="en-US"/>
          </a:p>
        </p:txBody>
      </p:sp>
      <p:sp>
        <p:nvSpPr>
          <p:cNvPr id="6" name="Content Placeholder 5"/>
          <p:cNvSpPr>
            <a:spLocks noGrp="1"/>
          </p:cNvSpPr>
          <p:nvPr>
            <p:ph sz="quarter" idx="1"/>
          </p:nvPr>
        </p:nvSpPr>
        <p:spPr>
          <a:xfrm>
            <a:off x="557713" y="990600"/>
            <a:ext cx="8019606" cy="4876800"/>
          </a:xfrm>
        </p:spPr>
        <p:txBody>
          <a:bodyPr>
            <a:noAutofit/>
          </a:bodyPr>
          <a:lstStyle/>
          <a:p>
            <a:pPr marL="0" indent="0" algn="just">
              <a:buNone/>
            </a:pPr>
            <a:r>
              <a:rPr lang="en-US" dirty="0"/>
              <a:t> </a:t>
            </a:r>
          </a:p>
          <a:p>
            <a:pPr algn="just"/>
            <a:r>
              <a:rPr lang="en-US" dirty="0" smtClean="0"/>
              <a:t>Government is implementing a number of measures in order to ensure cost reflective tariffs. This include;</a:t>
            </a:r>
          </a:p>
          <a:p>
            <a:pPr lvl="3" algn="just">
              <a:buFont typeface="Wingdings" panose="05000000000000000000" pitchFamily="2" charset="2"/>
              <a:buChar char="Ø"/>
            </a:pPr>
            <a:r>
              <a:rPr lang="en-US" dirty="0" smtClean="0"/>
              <a:t>Introduction of a multi-year tariff </a:t>
            </a:r>
            <a:r>
              <a:rPr lang="en-US" dirty="0"/>
              <a:t>increment </a:t>
            </a:r>
            <a:r>
              <a:rPr lang="en-US" dirty="0" smtClean="0"/>
              <a:t>scheme</a:t>
            </a:r>
            <a:endParaRPr lang="en-US" dirty="0"/>
          </a:p>
          <a:p>
            <a:pPr lvl="3" algn="just">
              <a:buFont typeface="Wingdings" panose="05000000000000000000" pitchFamily="2" charset="2"/>
              <a:buChar char="Ø"/>
            </a:pPr>
            <a:r>
              <a:rPr lang="en-US" dirty="0"/>
              <a:t>Undertaking a Cost of Service </a:t>
            </a:r>
            <a:r>
              <a:rPr lang="en-US" dirty="0" smtClean="0"/>
              <a:t>Study</a:t>
            </a:r>
          </a:p>
          <a:p>
            <a:pPr lvl="3" algn="just">
              <a:buFont typeface="Wingdings" panose="05000000000000000000" pitchFamily="2" charset="2"/>
              <a:buChar char="Ø"/>
            </a:pPr>
            <a:r>
              <a:rPr lang="en-US" dirty="0"/>
              <a:t>P</a:t>
            </a:r>
            <a:r>
              <a:rPr lang="en-US" dirty="0" smtClean="0"/>
              <a:t>rocurement of power from IPPs through competitive tendering; Notable examples are the Scaling Solar and the GET </a:t>
            </a:r>
            <a:r>
              <a:rPr lang="en-US" dirty="0" err="1" smtClean="0"/>
              <a:t>FiT</a:t>
            </a:r>
            <a:r>
              <a:rPr lang="en-US" dirty="0" smtClean="0"/>
              <a:t> solar PV tenders.</a:t>
            </a:r>
          </a:p>
          <a:p>
            <a:pPr lvl="3" algn="just">
              <a:buFont typeface="Wingdings" panose="05000000000000000000" pitchFamily="2" charset="2"/>
              <a:buChar char="Ø"/>
            </a:pPr>
            <a:endParaRPr lang="en-US" dirty="0"/>
          </a:p>
        </p:txBody>
      </p:sp>
    </p:spTree>
    <p:extLst>
      <p:ext uri="{BB962C8B-B14F-4D97-AF65-F5344CB8AC3E}">
        <p14:creationId xmlns:p14="http://schemas.microsoft.com/office/powerpoint/2010/main" val="216769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sector Participation</a:t>
            </a:r>
            <a:endParaRPr lang="en-GB" dirty="0"/>
          </a:p>
        </p:txBody>
      </p:sp>
      <p:sp>
        <p:nvSpPr>
          <p:cNvPr id="3" name="Slide Number Placeholder 2"/>
          <p:cNvSpPr>
            <a:spLocks noGrp="1"/>
          </p:cNvSpPr>
          <p:nvPr>
            <p:ph type="sldNum" sz="quarter" idx="12"/>
          </p:nvPr>
        </p:nvSpPr>
        <p:spPr/>
        <p:txBody>
          <a:bodyPr/>
          <a:lstStyle/>
          <a:p>
            <a:fld id="{4F542BE3-5910-4AE2-AE4F-E09D78138158}" type="slidenum">
              <a:rPr lang="en-US" smtClean="0"/>
              <a:pPr/>
              <a:t>13</a:t>
            </a:fld>
            <a:endParaRPr lang="en-US"/>
          </a:p>
        </p:txBody>
      </p:sp>
      <p:sp>
        <p:nvSpPr>
          <p:cNvPr id="4" name="Content Placeholder 3"/>
          <p:cNvSpPr>
            <a:spLocks noGrp="1"/>
          </p:cNvSpPr>
          <p:nvPr>
            <p:ph sz="quarter" idx="1"/>
          </p:nvPr>
        </p:nvSpPr>
        <p:spPr/>
        <p:txBody>
          <a:bodyPr/>
          <a:lstStyle/>
          <a:p>
            <a:r>
              <a:rPr lang="en-US" dirty="0" smtClean="0"/>
              <a:t>A number of IPPs are already actively participating in Zambia’s power Sector.</a:t>
            </a:r>
          </a:p>
          <a:p>
            <a:endParaRPr lang="en-US" dirty="0"/>
          </a:p>
          <a:p>
            <a:r>
              <a:rPr lang="en-US" dirty="0" smtClean="0"/>
              <a:t>However, despite the appreciable progress made in the reformation of the sector, opening it up to private sector participation, investments still remain lower than expected.</a:t>
            </a:r>
          </a:p>
          <a:p>
            <a:endParaRPr lang="en-US" dirty="0"/>
          </a:p>
          <a:p>
            <a:r>
              <a:rPr lang="en-US" dirty="0" smtClean="0"/>
              <a:t>Government is also revising the policy and regulatory frameworks in order to create an enabling environment for the private sector.</a:t>
            </a:r>
          </a:p>
          <a:p>
            <a:endParaRPr lang="en-US" dirty="0"/>
          </a:p>
        </p:txBody>
      </p:sp>
    </p:spTree>
    <p:extLst>
      <p:ext uri="{BB962C8B-B14F-4D97-AF65-F5344CB8AC3E}">
        <p14:creationId xmlns:p14="http://schemas.microsoft.com/office/powerpoint/2010/main" val="468957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1074192"/>
            <a:ext cx="7772400" cy="785315"/>
          </a:xfrm>
        </p:spPr>
        <p:txBody>
          <a:bodyPr>
            <a:normAutofit/>
          </a:bodyPr>
          <a:lstStyle/>
          <a:p>
            <a:pPr algn="ctr"/>
            <a:r>
              <a:rPr lang="en-US" dirty="0"/>
              <a:t>Conclusion</a:t>
            </a:r>
          </a:p>
        </p:txBody>
      </p:sp>
      <p:sp>
        <p:nvSpPr>
          <p:cNvPr id="3" name="Slide Number Placeholder 2"/>
          <p:cNvSpPr>
            <a:spLocks noGrp="1"/>
          </p:cNvSpPr>
          <p:nvPr>
            <p:ph type="sldNum" sz="quarter" idx="12"/>
          </p:nvPr>
        </p:nvSpPr>
        <p:spPr/>
        <p:txBody>
          <a:bodyPr/>
          <a:lstStyle/>
          <a:p>
            <a:fld id="{4F542BE3-5910-4AE2-AE4F-E09D78138158}" type="slidenum">
              <a:rPr lang="en-US" smtClean="0"/>
              <a:pPr/>
              <a:t>14</a:t>
            </a:fld>
            <a:endParaRPr lang="en-US"/>
          </a:p>
        </p:txBody>
      </p:sp>
      <p:sp>
        <p:nvSpPr>
          <p:cNvPr id="6" name="Content Placeholder 5"/>
          <p:cNvSpPr>
            <a:spLocks noGrp="1"/>
          </p:cNvSpPr>
          <p:nvPr>
            <p:ph sz="quarter" idx="1"/>
          </p:nvPr>
        </p:nvSpPr>
        <p:spPr>
          <a:xfrm>
            <a:off x="251347" y="2133600"/>
            <a:ext cx="8463160" cy="3886200"/>
          </a:xfrm>
        </p:spPr>
        <p:txBody>
          <a:bodyPr>
            <a:noAutofit/>
          </a:bodyPr>
          <a:lstStyle/>
          <a:p>
            <a:pPr marL="0" indent="0" algn="just">
              <a:buNone/>
            </a:pPr>
            <a:r>
              <a:rPr lang="en-GB" sz="4000" dirty="0"/>
              <a:t>Zambia’s aim is to become </a:t>
            </a:r>
            <a:r>
              <a:rPr lang="en-GB" sz="4000" dirty="0" smtClean="0"/>
              <a:t>an </a:t>
            </a:r>
            <a:r>
              <a:rPr lang="en-GB" sz="4000" dirty="0" smtClean="0"/>
              <a:t>export led energy industry. </a:t>
            </a:r>
          </a:p>
          <a:p>
            <a:pPr marL="0" indent="0" algn="just">
              <a:buNone/>
            </a:pPr>
            <a:endParaRPr lang="en-GB" sz="4000" dirty="0"/>
          </a:p>
          <a:p>
            <a:pPr marL="0" indent="0" algn="just">
              <a:buNone/>
            </a:pPr>
            <a:r>
              <a:rPr lang="en-GB" sz="4000" dirty="0" smtClean="0"/>
              <a:t>We recognise that there is need for concerted efforts from all stakeholders in order to attain this goal. </a:t>
            </a:r>
            <a:endParaRPr lang="en-US" sz="4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1347" y="5791199"/>
            <a:ext cx="1186349" cy="101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842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542BE3-5910-4AE2-AE4F-E09D78138158}" type="slidenum">
              <a:rPr lang="en-US" smtClean="0"/>
              <a:pPr/>
              <a:t>15</a:t>
            </a:fld>
            <a:endParaRPr lang="en-US"/>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600200" y="838200"/>
            <a:ext cx="5715000" cy="38030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417"/>
            <a:ext cx="7772400" cy="1143000"/>
          </a:xfrm>
        </p:spPr>
        <p:txBody>
          <a:bodyPr/>
          <a:lstStyle/>
          <a:p>
            <a:r>
              <a:rPr lang="en-US" dirty="0"/>
              <a:t>TABLE OF CONTENTS</a:t>
            </a:r>
          </a:p>
        </p:txBody>
      </p:sp>
      <p:sp>
        <p:nvSpPr>
          <p:cNvPr id="3" name="Content Placeholder 2"/>
          <p:cNvSpPr>
            <a:spLocks noGrp="1"/>
          </p:cNvSpPr>
          <p:nvPr>
            <p:ph sz="quarter" idx="1"/>
          </p:nvPr>
        </p:nvSpPr>
        <p:spPr>
          <a:xfrm>
            <a:off x="912125" y="1221832"/>
            <a:ext cx="7772400" cy="5372100"/>
          </a:xfrm>
        </p:spPr>
        <p:txBody>
          <a:bodyPr>
            <a:normAutofit/>
          </a:bodyPr>
          <a:lstStyle/>
          <a:p>
            <a:pPr>
              <a:buFont typeface="Wingdings" panose="05000000000000000000" pitchFamily="2" charset="2"/>
              <a:buChar char="q"/>
            </a:pPr>
            <a:r>
              <a:rPr lang="en-US" dirty="0" smtClean="0">
                <a:latin typeface="Calibri" panose="020F0502020204030204" pitchFamily="34" charset="0"/>
              </a:rPr>
              <a:t>Introduction</a:t>
            </a:r>
          </a:p>
          <a:p>
            <a:pPr>
              <a:buFont typeface="Wingdings" panose="05000000000000000000" pitchFamily="2" charset="2"/>
              <a:buChar char="q"/>
            </a:pPr>
            <a:endParaRPr lang="en-US" dirty="0">
              <a:latin typeface="Calibri" panose="020F0502020204030204" pitchFamily="34" charset="0"/>
            </a:endParaRPr>
          </a:p>
          <a:p>
            <a:pPr>
              <a:buFont typeface="Wingdings" panose="05000000000000000000" pitchFamily="2" charset="2"/>
              <a:buChar char="q"/>
            </a:pPr>
            <a:r>
              <a:rPr lang="en-US" dirty="0" smtClean="0">
                <a:latin typeface="Calibri" panose="020F0502020204030204" pitchFamily="34" charset="0"/>
              </a:rPr>
              <a:t>Overview </a:t>
            </a:r>
            <a:r>
              <a:rPr lang="en-US" dirty="0">
                <a:latin typeface="Calibri" panose="020F0502020204030204" pitchFamily="34" charset="0"/>
              </a:rPr>
              <a:t>of Energy Sector and </a:t>
            </a:r>
            <a:r>
              <a:rPr lang="en-US" dirty="0" smtClean="0">
                <a:latin typeface="Calibri" panose="020F0502020204030204" pitchFamily="34" charset="0"/>
              </a:rPr>
              <a:t>Resource</a:t>
            </a:r>
          </a:p>
          <a:p>
            <a:pPr>
              <a:buFont typeface="Wingdings" panose="05000000000000000000" pitchFamily="2" charset="2"/>
              <a:buChar char="q"/>
            </a:pPr>
            <a:endParaRPr lang="en-US" dirty="0">
              <a:latin typeface="Calibri" panose="020F0502020204030204" pitchFamily="34" charset="0"/>
            </a:endParaRPr>
          </a:p>
          <a:p>
            <a:pPr>
              <a:buFont typeface="Wingdings" panose="05000000000000000000" pitchFamily="2" charset="2"/>
              <a:buChar char="q"/>
            </a:pPr>
            <a:r>
              <a:rPr lang="en-US" dirty="0">
                <a:latin typeface="Calibri" panose="020F0502020204030204" pitchFamily="34" charset="0"/>
              </a:rPr>
              <a:t>Conclusion</a:t>
            </a:r>
          </a:p>
        </p:txBody>
      </p:sp>
      <p:sp>
        <p:nvSpPr>
          <p:cNvPr id="4" name="Slide Number Placeholder 3"/>
          <p:cNvSpPr>
            <a:spLocks noGrp="1"/>
          </p:cNvSpPr>
          <p:nvPr>
            <p:ph type="sldNum" sz="quarter" idx="12"/>
          </p:nvPr>
        </p:nvSpPr>
        <p:spPr/>
        <p:txBody>
          <a:bodyPr/>
          <a:lstStyle/>
          <a:p>
            <a:fld id="{4F542BE3-5910-4AE2-AE4F-E09D78138158}" type="slidenum">
              <a:rPr lang="en-US" smtClean="0"/>
              <a:pPr/>
              <a:t>2</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191593"/>
            <a:ext cx="1755384" cy="19420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24157" y="609600"/>
            <a:ext cx="6205243" cy="838236"/>
          </a:xfrm>
        </p:spPr>
        <p:txBody>
          <a:bodyPr>
            <a:normAutofit/>
          </a:bodyPr>
          <a:lstStyle/>
          <a:p>
            <a:pPr algn="ctr"/>
            <a:r>
              <a:rPr lang="en-US" b="1" dirty="0"/>
              <a:t>Energy Resource</a:t>
            </a:r>
          </a:p>
        </p:txBody>
      </p:sp>
      <p:sp>
        <p:nvSpPr>
          <p:cNvPr id="2" name="Slide Number Placeholder 1"/>
          <p:cNvSpPr>
            <a:spLocks noGrp="1"/>
          </p:cNvSpPr>
          <p:nvPr>
            <p:ph type="sldNum" sz="quarter" idx="12"/>
          </p:nvPr>
        </p:nvSpPr>
        <p:spPr/>
        <p:txBody>
          <a:bodyPr/>
          <a:lstStyle/>
          <a:p>
            <a:fld id="{4F542BE3-5910-4AE2-AE4F-E09D78138158}" type="slidenum">
              <a:rPr lang="en-US" smtClean="0"/>
              <a:pPr/>
              <a:t>3</a:t>
            </a:fld>
            <a:endParaRPr lang="en-US"/>
          </a:p>
        </p:txBody>
      </p:sp>
      <p:sp>
        <p:nvSpPr>
          <p:cNvPr id="3" name="Content Placeholder 2"/>
          <p:cNvSpPr>
            <a:spLocks noGrp="1"/>
          </p:cNvSpPr>
          <p:nvPr>
            <p:ph sz="quarter" idx="1"/>
          </p:nvPr>
        </p:nvSpPr>
        <p:spPr>
          <a:xfrm>
            <a:off x="762000" y="1600236"/>
            <a:ext cx="7772400" cy="4952964"/>
          </a:xfrm>
        </p:spPr>
        <p:txBody>
          <a:bodyPr>
            <a:noAutofit/>
          </a:bodyPr>
          <a:lstStyle/>
          <a:p>
            <a:pPr marL="274320" lvl="1" indent="0" algn="just">
              <a:buNone/>
            </a:pPr>
            <a:endParaRPr lang="en-GB" sz="2000" dirty="0" smtClean="0"/>
          </a:p>
          <a:p>
            <a:pPr marL="274320" lvl="1" indent="0" algn="just">
              <a:buNone/>
            </a:pPr>
            <a:r>
              <a:rPr lang="en-GB" sz="2000" dirty="0" smtClean="0"/>
              <a:t>The </a:t>
            </a:r>
            <a:r>
              <a:rPr lang="en-GB" sz="2000" dirty="0"/>
              <a:t>major primary sources of energy in Zambia are hydro, biomass, coal, </a:t>
            </a:r>
            <a:r>
              <a:rPr lang="en-GB" sz="2000" dirty="0" smtClean="0"/>
              <a:t>renewable energy and Uranium and petroleum.</a:t>
            </a:r>
          </a:p>
          <a:p>
            <a:pPr marL="274320" lvl="1" indent="0" algn="just">
              <a:buNone/>
            </a:pPr>
            <a:endParaRPr lang="en-ZA" sz="2000" dirty="0"/>
          </a:p>
          <a:p>
            <a:pPr marL="274320" lvl="1" indent="0" algn="just">
              <a:buNone/>
            </a:pPr>
            <a:r>
              <a:rPr lang="en-GB" sz="2000" dirty="0"/>
              <a:t>Zambia has a hydropower potential in excess of 6,000 MW out of which about 2354 MW </a:t>
            </a:r>
            <a:r>
              <a:rPr lang="en-GB" sz="2000" dirty="0" smtClean="0"/>
              <a:t>has been </a:t>
            </a:r>
            <a:r>
              <a:rPr lang="en-GB" sz="2000" dirty="0"/>
              <a:t>developed. </a:t>
            </a:r>
          </a:p>
          <a:p>
            <a:pPr marL="274320" lvl="1" indent="0" algn="just">
              <a:buNone/>
            </a:pPr>
            <a:endParaRPr lang="en-GB" sz="2000" dirty="0" smtClean="0"/>
          </a:p>
          <a:p>
            <a:pPr marL="274320" lvl="1" indent="0" algn="just">
              <a:buNone/>
            </a:pPr>
            <a:r>
              <a:rPr lang="en-ZA" sz="2000" dirty="0" smtClean="0"/>
              <a:t>Zambia </a:t>
            </a:r>
            <a:r>
              <a:rPr lang="en-ZA" sz="2000" dirty="0"/>
              <a:t>has an average solar irradiation of 5.5kWh/m²/day with approximately 3,000 sunshine hours annually providing good potential for photovoltaic and solar thermal applications (including electricity generation, solar home systems, solar water pumping, solar water heating, etc.). </a:t>
            </a:r>
            <a:endParaRPr lang="en-GB" sz="2000" dirty="0"/>
          </a:p>
          <a:p>
            <a:endParaRPr lang="en-ZA" sz="2000" dirty="0"/>
          </a:p>
          <a:p>
            <a:r>
              <a:rPr lang="en-ZA" sz="2000" dirty="0" smtClean="0"/>
              <a:t>Solar </a:t>
            </a:r>
            <a:r>
              <a:rPr lang="en-ZA" sz="2000" dirty="0"/>
              <a:t>power generation accounts for 3 percent of the total installed generation capacity. </a:t>
            </a:r>
            <a:endParaRPr lang="en-US" sz="20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0082" y="604024"/>
            <a:ext cx="1785643" cy="11430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83935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Energy Resource</a:t>
            </a:r>
            <a:endParaRPr lang="en-GB" dirty="0"/>
          </a:p>
        </p:txBody>
      </p:sp>
      <p:sp>
        <p:nvSpPr>
          <p:cNvPr id="3" name="Slide Number Placeholder 2"/>
          <p:cNvSpPr>
            <a:spLocks noGrp="1"/>
          </p:cNvSpPr>
          <p:nvPr>
            <p:ph type="sldNum" sz="quarter" idx="12"/>
          </p:nvPr>
        </p:nvSpPr>
        <p:spPr/>
        <p:txBody>
          <a:bodyPr/>
          <a:lstStyle/>
          <a:p>
            <a:fld id="{4F542BE3-5910-4AE2-AE4F-E09D78138158}" type="slidenum">
              <a:rPr lang="en-US" smtClean="0"/>
              <a:pPr/>
              <a:t>4</a:t>
            </a:fld>
            <a:endParaRPr lang="en-US"/>
          </a:p>
        </p:txBody>
      </p:sp>
      <p:sp>
        <p:nvSpPr>
          <p:cNvPr id="4" name="Content Placeholder 3"/>
          <p:cNvSpPr>
            <a:spLocks noGrp="1"/>
          </p:cNvSpPr>
          <p:nvPr>
            <p:ph sz="quarter" idx="1"/>
          </p:nvPr>
        </p:nvSpPr>
        <p:spPr/>
        <p:txBody>
          <a:bodyPr>
            <a:normAutofit/>
          </a:bodyPr>
          <a:lstStyle/>
          <a:p>
            <a:pPr algn="just"/>
            <a:endParaRPr lang="en-ZA" sz="2000" dirty="0" smtClean="0"/>
          </a:p>
          <a:p>
            <a:pPr algn="just"/>
            <a:r>
              <a:rPr lang="en-ZA" sz="2000" dirty="0" smtClean="0"/>
              <a:t>Wind:</a:t>
            </a:r>
          </a:p>
          <a:p>
            <a:pPr algn="just"/>
            <a:endParaRPr lang="en-ZA" sz="2000" dirty="0" smtClean="0"/>
          </a:p>
          <a:p>
            <a:pPr algn="just"/>
            <a:r>
              <a:rPr lang="en-ZA" sz="2000" dirty="0" smtClean="0"/>
              <a:t>The </a:t>
            </a:r>
            <a:r>
              <a:rPr lang="en-ZA" sz="2000" dirty="0"/>
              <a:t>wind resource regime in Zambia has an average wind speed of 6 meters per second measured at eighty metres (80m) height above the ground. </a:t>
            </a:r>
            <a:endParaRPr lang="en-ZA" sz="2000" dirty="0" smtClean="0"/>
          </a:p>
          <a:p>
            <a:pPr algn="just"/>
            <a:endParaRPr lang="en-ZA" sz="2000" dirty="0" smtClean="0"/>
          </a:p>
          <a:p>
            <a:pPr algn="just"/>
            <a:endParaRPr lang="en-ZA" sz="2000" dirty="0"/>
          </a:p>
          <a:p>
            <a:pPr algn="just"/>
            <a:r>
              <a:rPr lang="en-ZA" sz="2000" dirty="0" smtClean="0"/>
              <a:t>The </a:t>
            </a:r>
            <a:r>
              <a:rPr lang="en-ZA" sz="2000" dirty="0"/>
              <a:t>available wind resource is sufficient for electricity production, water pumping for household use and irrigation. </a:t>
            </a:r>
            <a:endParaRPr lang="en-ZA" sz="2000" dirty="0" smtClean="0"/>
          </a:p>
          <a:p>
            <a:pPr algn="just"/>
            <a:endParaRPr lang="en-ZA" sz="2000" dirty="0" smtClean="0"/>
          </a:p>
          <a:p>
            <a:pPr algn="just"/>
            <a:endParaRPr lang="en-ZA" sz="2000" dirty="0" smtClean="0"/>
          </a:p>
          <a:p>
            <a:pPr algn="just"/>
            <a:r>
              <a:rPr lang="en-ZA" sz="2000" dirty="0" smtClean="0"/>
              <a:t>Currently, </a:t>
            </a:r>
            <a:r>
              <a:rPr lang="en-ZA" sz="2000" dirty="0"/>
              <a:t>there is no power generation </a:t>
            </a:r>
            <a:r>
              <a:rPr lang="en-ZA" sz="2000" dirty="0" smtClean="0"/>
              <a:t>from the wind resource.</a:t>
            </a:r>
            <a:endParaRPr lang="en-GB" sz="2000" dirty="0"/>
          </a:p>
        </p:txBody>
      </p:sp>
    </p:spTree>
    <p:extLst>
      <p:ext uri="{BB962C8B-B14F-4D97-AF65-F5344CB8AC3E}">
        <p14:creationId xmlns:p14="http://schemas.microsoft.com/office/powerpoint/2010/main" val="1951178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Energy Resource</a:t>
            </a:r>
            <a:endParaRPr lang="en-GB" dirty="0"/>
          </a:p>
        </p:txBody>
      </p:sp>
      <p:sp>
        <p:nvSpPr>
          <p:cNvPr id="3" name="Slide Number Placeholder 2"/>
          <p:cNvSpPr>
            <a:spLocks noGrp="1"/>
          </p:cNvSpPr>
          <p:nvPr>
            <p:ph type="sldNum" sz="quarter" idx="12"/>
          </p:nvPr>
        </p:nvSpPr>
        <p:spPr/>
        <p:txBody>
          <a:bodyPr/>
          <a:lstStyle/>
          <a:p>
            <a:fld id="{4F542BE3-5910-4AE2-AE4F-E09D78138158}" type="slidenum">
              <a:rPr lang="en-US" smtClean="0"/>
              <a:pPr/>
              <a:t>5</a:t>
            </a:fld>
            <a:endParaRPr lang="en-US"/>
          </a:p>
        </p:txBody>
      </p:sp>
      <p:sp>
        <p:nvSpPr>
          <p:cNvPr id="4" name="Content Placeholder 3"/>
          <p:cNvSpPr>
            <a:spLocks noGrp="1"/>
          </p:cNvSpPr>
          <p:nvPr>
            <p:ph sz="quarter" idx="1"/>
          </p:nvPr>
        </p:nvSpPr>
        <p:spPr/>
        <p:txBody>
          <a:bodyPr>
            <a:normAutofit fontScale="92500" lnSpcReduction="20000"/>
          </a:bodyPr>
          <a:lstStyle/>
          <a:p>
            <a:pPr algn="just"/>
            <a:endParaRPr lang="en-ZA" sz="2200" dirty="0" smtClean="0"/>
          </a:p>
          <a:p>
            <a:pPr algn="just"/>
            <a:r>
              <a:rPr lang="en-ZA" sz="2200" dirty="0" smtClean="0"/>
              <a:t>Geothermal: </a:t>
            </a:r>
          </a:p>
          <a:p>
            <a:pPr algn="just"/>
            <a:r>
              <a:rPr lang="en-ZA" sz="2200" dirty="0" smtClean="0"/>
              <a:t>There </a:t>
            </a:r>
            <a:r>
              <a:rPr lang="en-ZA" sz="2200" dirty="0"/>
              <a:t>are more than eighty (80) hot springs spread out in different parts of the country which indicate potential for Geothermal for both power generation and direct applications such as agriculture (greenhouses), dairy industry, aquaculture and in the promotion of tourism products. </a:t>
            </a:r>
            <a:endParaRPr lang="en-ZA" sz="2200" dirty="0" smtClean="0"/>
          </a:p>
          <a:p>
            <a:pPr algn="just"/>
            <a:endParaRPr lang="en-ZA" sz="2200" dirty="0"/>
          </a:p>
          <a:p>
            <a:pPr algn="just"/>
            <a:r>
              <a:rPr lang="en-ZA" sz="2200" dirty="0" smtClean="0"/>
              <a:t>However</a:t>
            </a:r>
            <a:r>
              <a:rPr lang="en-ZA" sz="2200" dirty="0"/>
              <a:t>, there has been lack of exploitation of this resource for electricity due to the huge costs for exploration and its associated risk</a:t>
            </a:r>
            <a:r>
              <a:rPr lang="en-ZA" sz="2200" dirty="0" smtClean="0"/>
              <a:t>.</a:t>
            </a:r>
          </a:p>
          <a:p>
            <a:pPr algn="just"/>
            <a:endParaRPr lang="en-ZA" sz="2200" dirty="0"/>
          </a:p>
          <a:p>
            <a:pPr algn="just"/>
            <a:r>
              <a:rPr lang="en-ZA" sz="2200" dirty="0" smtClean="0"/>
              <a:t>Small Hydro:</a:t>
            </a:r>
          </a:p>
          <a:p>
            <a:pPr algn="just"/>
            <a:r>
              <a:rPr lang="en-ZA" sz="2200" dirty="0" smtClean="0"/>
              <a:t>The </a:t>
            </a:r>
            <a:r>
              <a:rPr lang="en-ZA" sz="2200" dirty="0"/>
              <a:t>contribution of small hydropower to the total installed electricity generation capacity is 1.5 percent. Government has recognized the important role small hydropower will play in rural electrification and the off-grid space where large hydropower and grid extension may not be financially viable. </a:t>
            </a:r>
            <a:endParaRPr lang="en-GB" sz="2200" dirty="0"/>
          </a:p>
          <a:p>
            <a:pPr algn="just"/>
            <a:endParaRPr lang="en-GB" dirty="0"/>
          </a:p>
        </p:txBody>
      </p:sp>
    </p:spTree>
    <p:extLst>
      <p:ext uri="{BB962C8B-B14F-4D97-AF65-F5344CB8AC3E}">
        <p14:creationId xmlns:p14="http://schemas.microsoft.com/office/powerpoint/2010/main" val="3592223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Energy Resource</a:t>
            </a:r>
            <a:endParaRPr lang="en-GB" dirty="0"/>
          </a:p>
        </p:txBody>
      </p:sp>
      <p:sp>
        <p:nvSpPr>
          <p:cNvPr id="3" name="Slide Number Placeholder 2"/>
          <p:cNvSpPr>
            <a:spLocks noGrp="1"/>
          </p:cNvSpPr>
          <p:nvPr>
            <p:ph type="sldNum" sz="quarter" idx="12"/>
          </p:nvPr>
        </p:nvSpPr>
        <p:spPr/>
        <p:txBody>
          <a:bodyPr/>
          <a:lstStyle/>
          <a:p>
            <a:fld id="{4F542BE3-5910-4AE2-AE4F-E09D78138158}" type="slidenum">
              <a:rPr lang="en-US" smtClean="0"/>
              <a:pPr/>
              <a:t>6</a:t>
            </a:fld>
            <a:endParaRPr lang="en-US"/>
          </a:p>
        </p:txBody>
      </p:sp>
      <p:sp>
        <p:nvSpPr>
          <p:cNvPr id="4" name="Content Placeholder 3"/>
          <p:cNvSpPr>
            <a:spLocks noGrp="1"/>
          </p:cNvSpPr>
          <p:nvPr>
            <p:ph sz="quarter" idx="1"/>
          </p:nvPr>
        </p:nvSpPr>
        <p:spPr>
          <a:xfrm>
            <a:off x="914400" y="1417638"/>
            <a:ext cx="7772400" cy="5059362"/>
          </a:xfrm>
        </p:spPr>
        <p:txBody>
          <a:bodyPr>
            <a:noAutofit/>
          </a:bodyPr>
          <a:lstStyle/>
          <a:p>
            <a:pPr algn="just"/>
            <a:r>
              <a:rPr lang="en-ZA" sz="2000" dirty="0" smtClean="0"/>
              <a:t>Biomass:</a:t>
            </a:r>
          </a:p>
          <a:p>
            <a:pPr algn="just"/>
            <a:r>
              <a:rPr lang="en-ZA" sz="2000" dirty="0" smtClean="0"/>
              <a:t>Biomass </a:t>
            </a:r>
            <a:r>
              <a:rPr lang="en-ZA" sz="2000" dirty="0"/>
              <a:t>energy is the predominant source of energy in Zambia accounting for in excess of 70 percent of total primary energy supply. </a:t>
            </a:r>
            <a:endParaRPr lang="en-ZA" sz="2000" dirty="0" smtClean="0"/>
          </a:p>
          <a:p>
            <a:pPr algn="just"/>
            <a:endParaRPr lang="en-ZA" sz="2000" dirty="0"/>
          </a:p>
          <a:p>
            <a:pPr algn="just"/>
            <a:r>
              <a:rPr lang="en-ZA" sz="2000" dirty="0" smtClean="0"/>
              <a:t>The </a:t>
            </a:r>
            <a:r>
              <a:rPr lang="en-ZA" sz="2000" dirty="0"/>
              <a:t>main forms of biomass include wood fuel (charcoal and firewood), biogas, pellets, briquettes, biofuels and gel fuel mainly used as a household fuel for cooking and heating</a:t>
            </a:r>
            <a:r>
              <a:rPr lang="en-ZA" sz="2000" dirty="0" smtClean="0"/>
              <a:t>.</a:t>
            </a:r>
            <a:endParaRPr lang="en-ZA" sz="2000" dirty="0"/>
          </a:p>
          <a:p>
            <a:pPr algn="just"/>
            <a:endParaRPr lang="en-ZA" sz="2000" dirty="0" smtClean="0"/>
          </a:p>
          <a:p>
            <a:pPr algn="just"/>
            <a:r>
              <a:rPr lang="en-ZA" sz="2000" dirty="0" smtClean="0"/>
              <a:t>Wood </a:t>
            </a:r>
            <a:r>
              <a:rPr lang="en-ZA" sz="2000" dirty="0"/>
              <a:t>fuel is the most widely used fuel for cooking, employing the labour of primarily women and children in its </a:t>
            </a:r>
            <a:r>
              <a:rPr lang="en-ZA" sz="2000" dirty="0" smtClean="0"/>
              <a:t>collection. </a:t>
            </a:r>
          </a:p>
          <a:p>
            <a:pPr algn="just"/>
            <a:endParaRPr lang="en-ZA" sz="2000" dirty="0"/>
          </a:p>
          <a:p>
            <a:pPr algn="just"/>
            <a:r>
              <a:rPr lang="en-ZA" sz="2000" dirty="0" smtClean="0"/>
              <a:t>The </a:t>
            </a:r>
            <a:r>
              <a:rPr lang="en-ZA" sz="2000" dirty="0"/>
              <a:t>high dependence on wood fuel is due to low access and also unreliable electricity supply, high cost of efficient alternatives, inadequate enforcement of legislation and coordination among key sector institutions.</a:t>
            </a:r>
            <a:endParaRPr lang="en-GB" sz="2000" dirty="0"/>
          </a:p>
          <a:p>
            <a:pPr algn="just"/>
            <a:endParaRPr lang="en-GB" sz="2000" dirty="0"/>
          </a:p>
          <a:p>
            <a:pPr algn="just"/>
            <a:endParaRPr lang="en-GB" sz="2000" dirty="0"/>
          </a:p>
        </p:txBody>
      </p:sp>
    </p:spTree>
    <p:extLst>
      <p:ext uri="{BB962C8B-B14F-4D97-AF65-F5344CB8AC3E}">
        <p14:creationId xmlns:p14="http://schemas.microsoft.com/office/powerpoint/2010/main" val="52754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Energy Resource</a:t>
            </a:r>
            <a:endParaRPr lang="en-GB" dirty="0"/>
          </a:p>
        </p:txBody>
      </p:sp>
      <p:sp>
        <p:nvSpPr>
          <p:cNvPr id="3" name="Slide Number Placeholder 2"/>
          <p:cNvSpPr>
            <a:spLocks noGrp="1"/>
          </p:cNvSpPr>
          <p:nvPr>
            <p:ph type="sldNum" sz="quarter" idx="12"/>
          </p:nvPr>
        </p:nvSpPr>
        <p:spPr/>
        <p:txBody>
          <a:bodyPr/>
          <a:lstStyle/>
          <a:p>
            <a:fld id="{4F542BE3-5910-4AE2-AE4F-E09D78138158}" type="slidenum">
              <a:rPr lang="en-US" smtClean="0"/>
              <a:pPr/>
              <a:t>7</a:t>
            </a:fld>
            <a:endParaRPr lang="en-US"/>
          </a:p>
        </p:txBody>
      </p:sp>
      <p:sp>
        <p:nvSpPr>
          <p:cNvPr id="4" name="Content Placeholder 3"/>
          <p:cNvSpPr>
            <a:spLocks noGrp="1"/>
          </p:cNvSpPr>
          <p:nvPr>
            <p:ph sz="quarter" idx="1"/>
          </p:nvPr>
        </p:nvSpPr>
        <p:spPr/>
        <p:txBody>
          <a:bodyPr>
            <a:normAutofit fontScale="70000" lnSpcReduction="20000"/>
          </a:bodyPr>
          <a:lstStyle/>
          <a:p>
            <a:endParaRPr lang="en-ZA" dirty="0" smtClean="0"/>
          </a:p>
          <a:p>
            <a:r>
              <a:rPr lang="en-ZA" dirty="0" smtClean="0"/>
              <a:t>Waste to Energy;</a:t>
            </a:r>
          </a:p>
          <a:p>
            <a:r>
              <a:rPr lang="en-ZA" dirty="0" smtClean="0"/>
              <a:t>Zambia </a:t>
            </a:r>
            <a:r>
              <a:rPr lang="en-ZA" dirty="0"/>
              <a:t>has potential to utilize waste to produce energy, electricity and other by-products. The forms of waste to be targeted may include but not limited to municipal solid waste, sewerage wastewater, agricultural crop residues, livestock manure or waste, wood chips or biomass and industrial waste</a:t>
            </a:r>
            <a:r>
              <a:rPr lang="en-ZA" dirty="0" smtClean="0"/>
              <a:t>.</a:t>
            </a:r>
          </a:p>
          <a:p>
            <a:endParaRPr lang="en-ZA" dirty="0" smtClean="0"/>
          </a:p>
          <a:p>
            <a:endParaRPr lang="en-ZA" dirty="0"/>
          </a:p>
          <a:p>
            <a:r>
              <a:rPr lang="en-ZA" dirty="0" smtClean="0"/>
              <a:t>Coal;</a:t>
            </a:r>
          </a:p>
          <a:p>
            <a:r>
              <a:rPr lang="en-ZA" dirty="0" smtClean="0"/>
              <a:t>The </a:t>
            </a:r>
            <a:r>
              <a:rPr lang="en-ZA" dirty="0"/>
              <a:t>proven reserves of coal in Zambia are estimated to be over 30 million tonnes, mainly consumed by electricity, mining and commercial industries. The generation capacity from coal accounts for 10.1 percent of the total installed capacity. More exploration work is required to ascertain the quality and extent of the coal deposits for electricity generation. Production of electricity from coal is considered unclean and this poses a challenge for mobilisation of project financing. However, this resource has the potential to provide base-load power and improve security of supply.</a:t>
            </a:r>
            <a:endParaRPr lang="en-GB" dirty="0"/>
          </a:p>
          <a:p>
            <a:endParaRPr lang="en-GB" dirty="0"/>
          </a:p>
        </p:txBody>
      </p:sp>
    </p:spTree>
    <p:extLst>
      <p:ext uri="{BB962C8B-B14F-4D97-AF65-F5344CB8AC3E}">
        <p14:creationId xmlns:p14="http://schemas.microsoft.com/office/powerpoint/2010/main" val="4283700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Energy resource</a:t>
            </a:r>
            <a:endParaRPr lang="en-GB" dirty="0"/>
          </a:p>
        </p:txBody>
      </p:sp>
      <p:sp>
        <p:nvSpPr>
          <p:cNvPr id="3" name="Slide Number Placeholder 2"/>
          <p:cNvSpPr>
            <a:spLocks noGrp="1"/>
          </p:cNvSpPr>
          <p:nvPr>
            <p:ph type="sldNum" sz="quarter" idx="12"/>
          </p:nvPr>
        </p:nvSpPr>
        <p:spPr/>
        <p:txBody>
          <a:bodyPr/>
          <a:lstStyle/>
          <a:p>
            <a:fld id="{4F542BE3-5910-4AE2-AE4F-E09D78138158}" type="slidenum">
              <a:rPr lang="en-US" smtClean="0"/>
              <a:pPr/>
              <a:t>8</a:t>
            </a:fld>
            <a:endParaRPr lang="en-US"/>
          </a:p>
        </p:txBody>
      </p:sp>
      <p:sp>
        <p:nvSpPr>
          <p:cNvPr id="4" name="Content Placeholder 3"/>
          <p:cNvSpPr>
            <a:spLocks noGrp="1"/>
          </p:cNvSpPr>
          <p:nvPr>
            <p:ph sz="quarter" idx="1"/>
          </p:nvPr>
        </p:nvSpPr>
        <p:spPr/>
        <p:txBody>
          <a:bodyPr>
            <a:normAutofit/>
          </a:bodyPr>
          <a:lstStyle/>
          <a:p>
            <a:pPr algn="just"/>
            <a:r>
              <a:rPr lang="en-ZA" sz="2000" dirty="0" smtClean="0"/>
              <a:t>Uranium;</a:t>
            </a:r>
          </a:p>
          <a:p>
            <a:pPr algn="just"/>
            <a:r>
              <a:rPr lang="en-ZA" sz="2000" dirty="0" smtClean="0"/>
              <a:t>Zambia </a:t>
            </a:r>
            <a:r>
              <a:rPr lang="en-ZA" sz="2000" dirty="0"/>
              <a:t>has deposits of Uranium. However, the utilization of Uranium in nuclear technology in Zambia has been limited to research, education, industrial and medical applications to achieve the desired impact for socio-economic development. </a:t>
            </a:r>
            <a:r>
              <a:rPr lang="en-ZA" sz="2000" dirty="0" smtClean="0"/>
              <a:t>There </a:t>
            </a:r>
            <a:r>
              <a:rPr lang="en-ZA" sz="2000" dirty="0"/>
              <a:t>is no electricity generation from Uranium resource. </a:t>
            </a:r>
            <a:endParaRPr lang="en-ZA" sz="2000" dirty="0" smtClean="0"/>
          </a:p>
          <a:p>
            <a:pPr algn="just"/>
            <a:endParaRPr lang="en-GB" sz="2000" dirty="0" smtClean="0"/>
          </a:p>
          <a:p>
            <a:pPr algn="just"/>
            <a:r>
              <a:rPr lang="en-GB" sz="2000" dirty="0" smtClean="0"/>
              <a:t>Petroleum</a:t>
            </a:r>
            <a:r>
              <a:rPr lang="en-GB" sz="2000" dirty="0"/>
              <a:t>;</a:t>
            </a:r>
          </a:p>
          <a:p>
            <a:pPr algn="just"/>
            <a:r>
              <a:rPr lang="en-GB" sz="2000" dirty="0"/>
              <a:t>Petroleum products contribute 9.4% to total national energy demand. </a:t>
            </a:r>
            <a:r>
              <a:rPr lang="en-ZA" sz="2000" dirty="0"/>
              <a:t>Zambia imports all its petroleum products i.e. petroleum feedstock and finished products. The imported feedstock is in the form of comingled crude oil which is pumped through the pipeline and refined at INDENI Petroleum Refinery in Ndola. </a:t>
            </a:r>
          </a:p>
          <a:p>
            <a:pPr algn="just"/>
            <a:endParaRPr lang="en-GB" dirty="0"/>
          </a:p>
        </p:txBody>
      </p:sp>
    </p:spTree>
    <p:extLst>
      <p:ext uri="{BB962C8B-B14F-4D97-AF65-F5344CB8AC3E}">
        <p14:creationId xmlns:p14="http://schemas.microsoft.com/office/powerpoint/2010/main" val="879279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Energy Resource</a:t>
            </a:r>
            <a:endParaRPr lang="en-GB" dirty="0"/>
          </a:p>
        </p:txBody>
      </p:sp>
      <p:sp>
        <p:nvSpPr>
          <p:cNvPr id="3" name="Slide Number Placeholder 2"/>
          <p:cNvSpPr>
            <a:spLocks noGrp="1"/>
          </p:cNvSpPr>
          <p:nvPr>
            <p:ph type="sldNum" sz="quarter" idx="12"/>
          </p:nvPr>
        </p:nvSpPr>
        <p:spPr/>
        <p:txBody>
          <a:bodyPr/>
          <a:lstStyle/>
          <a:p>
            <a:fld id="{4F542BE3-5910-4AE2-AE4F-E09D78138158}" type="slidenum">
              <a:rPr lang="en-US" smtClean="0"/>
              <a:pPr/>
              <a:t>9</a:t>
            </a:fld>
            <a:endParaRPr lang="en-US"/>
          </a:p>
        </p:txBody>
      </p:sp>
      <p:sp>
        <p:nvSpPr>
          <p:cNvPr id="4" name="Content Placeholder 3"/>
          <p:cNvSpPr>
            <a:spLocks noGrp="1"/>
          </p:cNvSpPr>
          <p:nvPr>
            <p:ph sz="quarter" idx="1"/>
          </p:nvPr>
        </p:nvSpPr>
        <p:spPr/>
        <p:txBody>
          <a:bodyPr>
            <a:normAutofit/>
          </a:bodyPr>
          <a:lstStyle/>
          <a:p>
            <a:endParaRPr lang="en-ZA" dirty="0"/>
          </a:p>
          <a:p>
            <a:r>
              <a:rPr lang="en-ZA" sz="2000" dirty="0"/>
              <a:t>The refined petroleum products are imported to supplement the INDENI production mainly by road, and rail through private suppliers. The petroleum products are then distributed to various Government owned depots where Oil Marketing Companies uplift the finished products, distribute them to their own depots, service stations and commercial customers. </a:t>
            </a:r>
            <a:endParaRPr lang="en-GB" sz="2000" dirty="0"/>
          </a:p>
        </p:txBody>
      </p:sp>
    </p:spTree>
    <p:extLst>
      <p:ext uri="{BB962C8B-B14F-4D97-AF65-F5344CB8AC3E}">
        <p14:creationId xmlns:p14="http://schemas.microsoft.com/office/powerpoint/2010/main" val="1842715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27942</TotalTime>
  <Words>1112</Words>
  <Application>Microsoft Office PowerPoint</Application>
  <PresentationFormat>On-screen Show (4:3)</PresentationFormat>
  <Paragraphs>119</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Franklin Gothic Book</vt:lpstr>
      <vt:lpstr>Perpetua</vt:lpstr>
      <vt:lpstr>Wingdings</vt:lpstr>
      <vt:lpstr>Wingdings 2</vt:lpstr>
      <vt:lpstr>Equity</vt:lpstr>
      <vt:lpstr>OVERVIEW OF THE ZAMBIAN ENERGY SECTOR</vt:lpstr>
      <vt:lpstr>TABLE OF CONTENTS</vt:lpstr>
      <vt:lpstr>Energy Resource</vt:lpstr>
      <vt:lpstr>Energy Resource</vt:lpstr>
      <vt:lpstr>Energy Resource</vt:lpstr>
      <vt:lpstr>Energy Resource</vt:lpstr>
      <vt:lpstr>Energy Resource</vt:lpstr>
      <vt:lpstr>Energy resource</vt:lpstr>
      <vt:lpstr>Energy Resource</vt:lpstr>
      <vt:lpstr>The Electricity Sub-sector</vt:lpstr>
      <vt:lpstr>Rural Electrification Programme</vt:lpstr>
      <vt:lpstr>Electricity Tariffs</vt:lpstr>
      <vt:lpstr>Private sector Participation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INTERVIEWS AND OBSERVATION</dc:title>
  <dc:creator>Michelle Akute</dc:creator>
  <cp:lastModifiedBy>Microsoft account</cp:lastModifiedBy>
  <cp:revision>849</cp:revision>
  <cp:lastPrinted>2018-03-02T11:47:28Z</cp:lastPrinted>
  <dcterms:created xsi:type="dcterms:W3CDTF">2013-05-08T20:24:00Z</dcterms:created>
  <dcterms:modified xsi:type="dcterms:W3CDTF">2020-11-08T19:25:11Z</dcterms:modified>
</cp:coreProperties>
</file>